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  <p:sldId id="28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7E71B-AF2B-4F96-B03F-C9268161814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4EC478-0904-41FA-9966-30004B77D638}">
      <dgm:prSet phldrT="[Texto]" custT="1"/>
      <dgm:spPr/>
      <dgm:t>
        <a:bodyPr/>
        <a:lstStyle/>
        <a:p>
          <a:r>
            <a:rPr lang="es-ES" sz="1600" b="1" dirty="0" smtClean="0"/>
            <a:t>ECONOMÍA</a:t>
          </a:r>
          <a:endParaRPr lang="es-ES" sz="1600" b="1" dirty="0"/>
        </a:p>
      </dgm:t>
    </dgm:pt>
    <dgm:pt modelId="{ACE976EB-5DD9-48D0-B3E8-AD332A73C005}" type="parTrans" cxnId="{67A78D11-59B9-4ECA-8813-BA723B83C26D}">
      <dgm:prSet/>
      <dgm:spPr/>
      <dgm:t>
        <a:bodyPr/>
        <a:lstStyle/>
        <a:p>
          <a:endParaRPr lang="es-ES"/>
        </a:p>
      </dgm:t>
    </dgm:pt>
    <dgm:pt modelId="{6B9D2320-234E-4BF8-B159-380DD495C6BD}" type="sibTrans" cxnId="{67A78D11-59B9-4ECA-8813-BA723B83C26D}">
      <dgm:prSet/>
      <dgm:spPr/>
      <dgm:t>
        <a:bodyPr/>
        <a:lstStyle/>
        <a:p>
          <a:endParaRPr lang="es-ES"/>
        </a:p>
      </dgm:t>
    </dgm:pt>
    <dgm:pt modelId="{3D4BF27C-17F0-460B-B4D2-0CD518EAF181}">
      <dgm:prSet phldrT="[Texto]" custT="1"/>
      <dgm:spPr/>
      <dgm:t>
        <a:bodyPr/>
        <a:lstStyle/>
        <a:p>
          <a:r>
            <a:rPr lang="es-ES" sz="1600" b="1" dirty="0" smtClean="0"/>
            <a:t>SISTEMAS ECONÓMICOS</a:t>
          </a:r>
        </a:p>
        <a:p>
          <a:r>
            <a:rPr lang="es-ES" sz="1600" b="1" dirty="0" smtClean="0"/>
            <a:t>CAPITALISMO</a:t>
          </a:r>
          <a:endParaRPr lang="es-ES" sz="1600" b="1" dirty="0"/>
        </a:p>
      </dgm:t>
    </dgm:pt>
    <dgm:pt modelId="{8DEB0836-4BBD-4808-9EE6-317AD623233D}" type="parTrans" cxnId="{2C23DF0F-208A-4C5D-9D13-1274E27CE419}">
      <dgm:prSet/>
      <dgm:spPr/>
      <dgm:t>
        <a:bodyPr/>
        <a:lstStyle/>
        <a:p>
          <a:endParaRPr lang="es-ES"/>
        </a:p>
      </dgm:t>
    </dgm:pt>
    <dgm:pt modelId="{6689288E-310E-4428-B21D-0ED1223721D1}" type="sibTrans" cxnId="{2C23DF0F-208A-4C5D-9D13-1274E27CE419}">
      <dgm:prSet/>
      <dgm:spPr/>
      <dgm:t>
        <a:bodyPr/>
        <a:lstStyle/>
        <a:p>
          <a:endParaRPr lang="es-ES"/>
        </a:p>
      </dgm:t>
    </dgm:pt>
    <dgm:pt modelId="{3930D897-6B4B-4898-BF2F-BFD2E2EDDAA5}">
      <dgm:prSet phldrT="[Texto]" custT="1"/>
      <dgm:spPr/>
      <dgm:t>
        <a:bodyPr/>
        <a:lstStyle/>
        <a:p>
          <a:r>
            <a:rPr lang="es-ES" sz="1600" b="1" dirty="0" smtClean="0"/>
            <a:t>SOCIEDAD LIMITADA</a:t>
          </a:r>
        </a:p>
        <a:p>
          <a:r>
            <a:rPr lang="es-ES" sz="1600" b="1" dirty="0" smtClean="0"/>
            <a:t>RECURSOS</a:t>
          </a:r>
          <a:endParaRPr lang="es-ES" sz="1600" b="1" dirty="0"/>
        </a:p>
      </dgm:t>
    </dgm:pt>
    <dgm:pt modelId="{539A50B3-4B04-4792-8696-97E73EA095C0}" type="parTrans" cxnId="{AA166293-C562-4706-B0B4-419366EE32FE}">
      <dgm:prSet/>
      <dgm:spPr/>
      <dgm:t>
        <a:bodyPr/>
        <a:lstStyle/>
        <a:p>
          <a:endParaRPr lang="es-ES"/>
        </a:p>
      </dgm:t>
    </dgm:pt>
    <dgm:pt modelId="{7EDD738A-EC08-4A25-80CE-579738A4EB80}" type="sibTrans" cxnId="{AA166293-C562-4706-B0B4-419366EE32FE}">
      <dgm:prSet/>
      <dgm:spPr/>
      <dgm:t>
        <a:bodyPr/>
        <a:lstStyle/>
        <a:p>
          <a:endParaRPr lang="es-ES"/>
        </a:p>
      </dgm:t>
    </dgm:pt>
    <dgm:pt modelId="{D006560E-1B7C-44EB-9024-E116A54E29EE}">
      <dgm:prSet phldrT="[Texto]" custT="1"/>
      <dgm:spPr/>
      <dgm:t>
        <a:bodyPr/>
        <a:lstStyle/>
        <a:p>
          <a:r>
            <a:rPr lang="es-ES" sz="1600" b="1" dirty="0" smtClean="0"/>
            <a:t>TECNOLOGÍA</a:t>
          </a:r>
        </a:p>
        <a:p>
          <a:r>
            <a:rPr lang="es-ES" sz="1600" b="1" dirty="0" smtClean="0"/>
            <a:t>PARO</a:t>
          </a:r>
          <a:endParaRPr lang="es-ES" sz="1600" b="1" dirty="0"/>
        </a:p>
      </dgm:t>
    </dgm:pt>
    <dgm:pt modelId="{51904473-6FE9-4206-B982-4E28E9124919}" type="parTrans" cxnId="{15C351CA-BD6E-4565-B8FD-6963EC1F96DD}">
      <dgm:prSet/>
      <dgm:spPr/>
      <dgm:t>
        <a:bodyPr/>
        <a:lstStyle/>
        <a:p>
          <a:endParaRPr lang="es-ES"/>
        </a:p>
      </dgm:t>
    </dgm:pt>
    <dgm:pt modelId="{B204F287-4CCD-47D4-8D64-3632AE433AE2}" type="sibTrans" cxnId="{15C351CA-BD6E-4565-B8FD-6963EC1F96DD}">
      <dgm:prSet/>
      <dgm:spPr/>
      <dgm:t>
        <a:bodyPr/>
        <a:lstStyle/>
        <a:p>
          <a:endParaRPr lang="es-ES"/>
        </a:p>
      </dgm:t>
    </dgm:pt>
    <dgm:pt modelId="{3BF3E40A-ECA8-4654-A862-896B3AC1DB66}">
      <dgm:prSet phldrT="[Texto]" custT="1"/>
      <dgm:spPr/>
      <dgm:t>
        <a:bodyPr/>
        <a:lstStyle/>
        <a:p>
          <a:r>
            <a:rPr lang="es-ES" sz="1600" b="1" dirty="0" smtClean="0"/>
            <a:t>ESTADO DEL BIENESTAR</a:t>
          </a:r>
        </a:p>
        <a:p>
          <a:r>
            <a:rPr lang="es-ES" sz="1600" b="1" dirty="0" smtClean="0"/>
            <a:t>GLOBALIZACIÓN</a:t>
          </a:r>
          <a:endParaRPr lang="es-ES" sz="1600" b="1" dirty="0"/>
        </a:p>
      </dgm:t>
    </dgm:pt>
    <dgm:pt modelId="{7D67A7C6-C014-4C73-AA16-D86A32175711}" type="parTrans" cxnId="{BB691347-0F53-4BFF-95B5-8A2298BD99BA}">
      <dgm:prSet/>
      <dgm:spPr/>
      <dgm:t>
        <a:bodyPr/>
        <a:lstStyle/>
        <a:p>
          <a:endParaRPr lang="es-ES"/>
        </a:p>
      </dgm:t>
    </dgm:pt>
    <dgm:pt modelId="{3E7CD45E-D75F-40BC-A2B0-32FE49D66C3E}" type="sibTrans" cxnId="{BB691347-0F53-4BFF-95B5-8A2298BD99BA}">
      <dgm:prSet/>
      <dgm:spPr/>
      <dgm:t>
        <a:bodyPr/>
        <a:lstStyle/>
        <a:p>
          <a:endParaRPr lang="es-ES"/>
        </a:p>
      </dgm:t>
    </dgm:pt>
    <dgm:pt modelId="{F68E03AA-D635-4224-9E52-11451377EB7E}" type="pres">
      <dgm:prSet presAssocID="{2757E71B-AF2B-4F96-B03F-C926816181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925865-AB8B-4246-B93E-025BFBCFC79D}" type="pres">
      <dgm:prSet presAssocID="{494EC478-0904-41FA-9966-30004B77D638}" presName="node" presStyleLbl="node1" presStyleIdx="0" presStyleCnt="5" custScaleX="142705" custRadScaleRad="100246" custRadScaleInc="-8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D1AC9D-BD99-44A6-B336-B8AA97E4BFF8}" type="pres">
      <dgm:prSet presAssocID="{6B9D2320-234E-4BF8-B159-380DD495C6B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CD50BD05-BDD5-46D4-8A25-152E003A3611}" type="pres">
      <dgm:prSet presAssocID="{6B9D2320-234E-4BF8-B159-380DD495C6B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DBF9482-EF3E-471C-96F2-D6EF7AAC4BB1}" type="pres">
      <dgm:prSet presAssocID="{3D4BF27C-17F0-460B-B4D2-0CD518EAF181}" presName="node" presStyleLbl="node1" presStyleIdx="1" presStyleCnt="5" custScaleX="181147" custScaleY="86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3B52F-1475-48B5-AEA9-C34EDDF0A907}" type="pres">
      <dgm:prSet presAssocID="{6689288E-310E-4428-B21D-0ED1223721D1}" presName="sibTrans" presStyleLbl="sibTrans2D1" presStyleIdx="1" presStyleCnt="5"/>
      <dgm:spPr/>
      <dgm:t>
        <a:bodyPr/>
        <a:lstStyle/>
        <a:p>
          <a:endParaRPr lang="es-ES"/>
        </a:p>
      </dgm:t>
    </dgm:pt>
    <dgm:pt modelId="{558614AF-9430-45AF-A677-A2AA059B05DC}" type="pres">
      <dgm:prSet presAssocID="{6689288E-310E-4428-B21D-0ED1223721D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EA3B43EA-4A4C-4B3C-81EF-47468BC1DB61}" type="pres">
      <dgm:prSet presAssocID="{3930D897-6B4B-4898-BF2F-BFD2E2EDDAA5}" presName="node" presStyleLbl="node1" presStyleIdx="2" presStyleCnt="5" custScaleX="151204" custRadScaleRad="108685" custRadScaleInc="-16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97590-D650-4607-A270-A18C5D9F6E99}" type="pres">
      <dgm:prSet presAssocID="{7EDD738A-EC08-4A25-80CE-579738A4EB80}" presName="sibTrans" presStyleLbl="sibTrans2D1" presStyleIdx="2" presStyleCnt="5"/>
      <dgm:spPr/>
      <dgm:t>
        <a:bodyPr/>
        <a:lstStyle/>
        <a:p>
          <a:endParaRPr lang="es-ES"/>
        </a:p>
      </dgm:t>
    </dgm:pt>
    <dgm:pt modelId="{F1748678-A256-494A-A287-6F65F0B35698}" type="pres">
      <dgm:prSet presAssocID="{7EDD738A-EC08-4A25-80CE-579738A4EB80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E5353D5-406C-49E0-877A-B27575631B04}" type="pres">
      <dgm:prSet presAssocID="{D006560E-1B7C-44EB-9024-E116A54E29EE}" presName="node" presStyleLbl="node1" presStyleIdx="3" presStyleCnt="5" custScaleX="145873" custScaleY="98877" custRadScaleRad="116988" custRadScaleInc="335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22ACF-41EE-46DD-9754-9BB15E21A2C9}" type="pres">
      <dgm:prSet presAssocID="{B204F287-4CCD-47D4-8D64-3632AE433AE2}" presName="sibTrans" presStyleLbl="sibTrans2D1" presStyleIdx="3" presStyleCnt="5"/>
      <dgm:spPr/>
      <dgm:t>
        <a:bodyPr/>
        <a:lstStyle/>
        <a:p>
          <a:endParaRPr lang="es-ES"/>
        </a:p>
      </dgm:t>
    </dgm:pt>
    <dgm:pt modelId="{3B98B92F-892F-4B4C-8908-97B120B0AAEC}" type="pres">
      <dgm:prSet presAssocID="{B204F287-4CCD-47D4-8D64-3632AE433AE2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FBDB588-F961-4287-B804-AE418A3DB534}" type="pres">
      <dgm:prSet presAssocID="{3BF3E40A-ECA8-4654-A862-896B3AC1DB66}" presName="node" presStyleLbl="node1" presStyleIdx="4" presStyleCnt="5" custScaleX="199518" custRadScaleRad="102124" custRadScaleInc="-7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67253-AA7E-4B1D-AC25-6B6A3A634B22}" type="pres">
      <dgm:prSet presAssocID="{3E7CD45E-D75F-40BC-A2B0-32FE49D66C3E}" presName="sibTrans" presStyleLbl="sibTrans2D1" presStyleIdx="4" presStyleCnt="5"/>
      <dgm:spPr/>
      <dgm:t>
        <a:bodyPr/>
        <a:lstStyle/>
        <a:p>
          <a:endParaRPr lang="es-ES"/>
        </a:p>
      </dgm:t>
    </dgm:pt>
    <dgm:pt modelId="{E01FFF7F-0717-442D-A44B-24E4B180C0B8}" type="pres">
      <dgm:prSet presAssocID="{3E7CD45E-D75F-40BC-A2B0-32FE49D66C3E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2C23DF0F-208A-4C5D-9D13-1274E27CE419}" srcId="{2757E71B-AF2B-4F96-B03F-C9268161814B}" destId="{3D4BF27C-17F0-460B-B4D2-0CD518EAF181}" srcOrd="1" destOrd="0" parTransId="{8DEB0836-4BBD-4808-9EE6-317AD623233D}" sibTransId="{6689288E-310E-4428-B21D-0ED1223721D1}"/>
    <dgm:cxn modelId="{4DFC547B-3824-46C0-9FF5-367573322700}" type="presOf" srcId="{494EC478-0904-41FA-9966-30004B77D638}" destId="{3E925865-AB8B-4246-B93E-025BFBCFC79D}" srcOrd="0" destOrd="0" presId="urn:microsoft.com/office/officeart/2005/8/layout/cycle2"/>
    <dgm:cxn modelId="{63F4427D-3CAD-488D-9A62-F9E1220C908F}" type="presOf" srcId="{2757E71B-AF2B-4F96-B03F-C9268161814B}" destId="{F68E03AA-D635-4224-9E52-11451377EB7E}" srcOrd="0" destOrd="0" presId="urn:microsoft.com/office/officeart/2005/8/layout/cycle2"/>
    <dgm:cxn modelId="{EC60517C-BF13-434C-B961-9318673A1A56}" type="presOf" srcId="{3E7CD45E-D75F-40BC-A2B0-32FE49D66C3E}" destId="{E01FFF7F-0717-442D-A44B-24E4B180C0B8}" srcOrd="1" destOrd="0" presId="urn:microsoft.com/office/officeart/2005/8/layout/cycle2"/>
    <dgm:cxn modelId="{15C351CA-BD6E-4565-B8FD-6963EC1F96DD}" srcId="{2757E71B-AF2B-4F96-B03F-C9268161814B}" destId="{D006560E-1B7C-44EB-9024-E116A54E29EE}" srcOrd="3" destOrd="0" parTransId="{51904473-6FE9-4206-B982-4E28E9124919}" sibTransId="{B204F287-4CCD-47D4-8D64-3632AE433AE2}"/>
    <dgm:cxn modelId="{67A78D11-59B9-4ECA-8813-BA723B83C26D}" srcId="{2757E71B-AF2B-4F96-B03F-C9268161814B}" destId="{494EC478-0904-41FA-9966-30004B77D638}" srcOrd="0" destOrd="0" parTransId="{ACE976EB-5DD9-48D0-B3E8-AD332A73C005}" sibTransId="{6B9D2320-234E-4BF8-B159-380DD495C6BD}"/>
    <dgm:cxn modelId="{7481BC6D-0F20-454D-9D70-895CB2C7FCD2}" type="presOf" srcId="{7EDD738A-EC08-4A25-80CE-579738A4EB80}" destId="{20897590-D650-4607-A270-A18C5D9F6E99}" srcOrd="0" destOrd="0" presId="urn:microsoft.com/office/officeart/2005/8/layout/cycle2"/>
    <dgm:cxn modelId="{AA166293-C562-4706-B0B4-419366EE32FE}" srcId="{2757E71B-AF2B-4F96-B03F-C9268161814B}" destId="{3930D897-6B4B-4898-BF2F-BFD2E2EDDAA5}" srcOrd="2" destOrd="0" parTransId="{539A50B3-4B04-4792-8696-97E73EA095C0}" sibTransId="{7EDD738A-EC08-4A25-80CE-579738A4EB80}"/>
    <dgm:cxn modelId="{0995F643-407A-4783-8658-1C1748AA0F13}" type="presOf" srcId="{6B9D2320-234E-4BF8-B159-380DD495C6BD}" destId="{CD50BD05-BDD5-46D4-8A25-152E003A3611}" srcOrd="1" destOrd="0" presId="urn:microsoft.com/office/officeart/2005/8/layout/cycle2"/>
    <dgm:cxn modelId="{568C675C-D2A5-4548-8BC8-C7B5980A854B}" type="presOf" srcId="{D006560E-1B7C-44EB-9024-E116A54E29EE}" destId="{7E5353D5-406C-49E0-877A-B27575631B04}" srcOrd="0" destOrd="0" presId="urn:microsoft.com/office/officeart/2005/8/layout/cycle2"/>
    <dgm:cxn modelId="{6F8F30D6-F11D-493A-8740-CA6E05FF9081}" type="presOf" srcId="{6689288E-310E-4428-B21D-0ED1223721D1}" destId="{558614AF-9430-45AF-A677-A2AA059B05DC}" srcOrd="1" destOrd="0" presId="urn:microsoft.com/office/officeart/2005/8/layout/cycle2"/>
    <dgm:cxn modelId="{38441DA8-35AB-4D21-8365-95A3E80A69CA}" type="presOf" srcId="{6B9D2320-234E-4BF8-B159-380DD495C6BD}" destId="{8FD1AC9D-BD99-44A6-B336-B8AA97E4BFF8}" srcOrd="0" destOrd="0" presId="urn:microsoft.com/office/officeart/2005/8/layout/cycle2"/>
    <dgm:cxn modelId="{D393B8C9-64E3-4D93-ABF2-D8E220E203BD}" type="presOf" srcId="{3E7CD45E-D75F-40BC-A2B0-32FE49D66C3E}" destId="{E7667253-AA7E-4B1D-AC25-6B6A3A634B22}" srcOrd="0" destOrd="0" presId="urn:microsoft.com/office/officeart/2005/8/layout/cycle2"/>
    <dgm:cxn modelId="{6A015E6F-04C3-446B-9F08-67B7A0D974B2}" type="presOf" srcId="{3D4BF27C-17F0-460B-B4D2-0CD518EAF181}" destId="{DDBF9482-EF3E-471C-96F2-D6EF7AAC4BB1}" srcOrd="0" destOrd="0" presId="urn:microsoft.com/office/officeart/2005/8/layout/cycle2"/>
    <dgm:cxn modelId="{4CA0CEC0-D868-4433-A7F9-C8D29E664829}" type="presOf" srcId="{3BF3E40A-ECA8-4654-A862-896B3AC1DB66}" destId="{4FBDB588-F961-4287-B804-AE418A3DB534}" srcOrd="0" destOrd="0" presId="urn:microsoft.com/office/officeart/2005/8/layout/cycle2"/>
    <dgm:cxn modelId="{D2A78363-6C65-482C-9F55-B84E3C2D31FB}" type="presOf" srcId="{3930D897-6B4B-4898-BF2F-BFD2E2EDDAA5}" destId="{EA3B43EA-4A4C-4B3C-81EF-47468BC1DB61}" srcOrd="0" destOrd="0" presId="urn:microsoft.com/office/officeart/2005/8/layout/cycle2"/>
    <dgm:cxn modelId="{7830143F-070B-4B68-A371-0EC6BE379180}" type="presOf" srcId="{7EDD738A-EC08-4A25-80CE-579738A4EB80}" destId="{F1748678-A256-494A-A287-6F65F0B35698}" srcOrd="1" destOrd="0" presId="urn:microsoft.com/office/officeart/2005/8/layout/cycle2"/>
    <dgm:cxn modelId="{BB691347-0F53-4BFF-95B5-8A2298BD99BA}" srcId="{2757E71B-AF2B-4F96-B03F-C9268161814B}" destId="{3BF3E40A-ECA8-4654-A862-896B3AC1DB66}" srcOrd="4" destOrd="0" parTransId="{7D67A7C6-C014-4C73-AA16-D86A32175711}" sibTransId="{3E7CD45E-D75F-40BC-A2B0-32FE49D66C3E}"/>
    <dgm:cxn modelId="{F6A88053-8C09-485D-9B30-312B8F8349DE}" type="presOf" srcId="{B204F287-4CCD-47D4-8D64-3632AE433AE2}" destId="{3B98B92F-892F-4B4C-8908-97B120B0AAEC}" srcOrd="1" destOrd="0" presId="urn:microsoft.com/office/officeart/2005/8/layout/cycle2"/>
    <dgm:cxn modelId="{B0594DFE-1CEF-4DAF-BA5C-53975E93245D}" type="presOf" srcId="{6689288E-310E-4428-B21D-0ED1223721D1}" destId="{57A3B52F-1475-48B5-AEA9-C34EDDF0A907}" srcOrd="0" destOrd="0" presId="urn:microsoft.com/office/officeart/2005/8/layout/cycle2"/>
    <dgm:cxn modelId="{108257A3-FCD8-4BB1-B133-D609D36498FE}" type="presOf" srcId="{B204F287-4CCD-47D4-8D64-3632AE433AE2}" destId="{4FE22ACF-41EE-46DD-9754-9BB15E21A2C9}" srcOrd="0" destOrd="0" presId="urn:microsoft.com/office/officeart/2005/8/layout/cycle2"/>
    <dgm:cxn modelId="{83825153-750C-41B1-9CF2-083A9D369018}" type="presParOf" srcId="{F68E03AA-D635-4224-9E52-11451377EB7E}" destId="{3E925865-AB8B-4246-B93E-025BFBCFC79D}" srcOrd="0" destOrd="0" presId="urn:microsoft.com/office/officeart/2005/8/layout/cycle2"/>
    <dgm:cxn modelId="{2E3FC3AE-8E1F-4AA5-BBAB-9F6753B23626}" type="presParOf" srcId="{F68E03AA-D635-4224-9E52-11451377EB7E}" destId="{8FD1AC9D-BD99-44A6-B336-B8AA97E4BFF8}" srcOrd="1" destOrd="0" presId="urn:microsoft.com/office/officeart/2005/8/layout/cycle2"/>
    <dgm:cxn modelId="{7865ED66-D2FE-4553-B88F-DE264EA87FB0}" type="presParOf" srcId="{8FD1AC9D-BD99-44A6-B336-B8AA97E4BFF8}" destId="{CD50BD05-BDD5-46D4-8A25-152E003A3611}" srcOrd="0" destOrd="0" presId="urn:microsoft.com/office/officeart/2005/8/layout/cycle2"/>
    <dgm:cxn modelId="{66A8A364-812C-42F5-B07F-5DECDED95914}" type="presParOf" srcId="{F68E03AA-D635-4224-9E52-11451377EB7E}" destId="{DDBF9482-EF3E-471C-96F2-D6EF7AAC4BB1}" srcOrd="2" destOrd="0" presId="urn:microsoft.com/office/officeart/2005/8/layout/cycle2"/>
    <dgm:cxn modelId="{78C5AEDC-1447-4434-A777-BB453B8E607A}" type="presParOf" srcId="{F68E03AA-D635-4224-9E52-11451377EB7E}" destId="{57A3B52F-1475-48B5-AEA9-C34EDDF0A907}" srcOrd="3" destOrd="0" presId="urn:microsoft.com/office/officeart/2005/8/layout/cycle2"/>
    <dgm:cxn modelId="{98B0846E-E513-48D7-9A6F-6D1D8E0992C5}" type="presParOf" srcId="{57A3B52F-1475-48B5-AEA9-C34EDDF0A907}" destId="{558614AF-9430-45AF-A677-A2AA059B05DC}" srcOrd="0" destOrd="0" presId="urn:microsoft.com/office/officeart/2005/8/layout/cycle2"/>
    <dgm:cxn modelId="{F95C1910-99BC-4DEC-A132-98754E015342}" type="presParOf" srcId="{F68E03AA-D635-4224-9E52-11451377EB7E}" destId="{EA3B43EA-4A4C-4B3C-81EF-47468BC1DB61}" srcOrd="4" destOrd="0" presId="urn:microsoft.com/office/officeart/2005/8/layout/cycle2"/>
    <dgm:cxn modelId="{CFA27154-2AE2-4C7E-9D10-F9C69260F6A3}" type="presParOf" srcId="{F68E03AA-D635-4224-9E52-11451377EB7E}" destId="{20897590-D650-4607-A270-A18C5D9F6E99}" srcOrd="5" destOrd="0" presId="urn:microsoft.com/office/officeart/2005/8/layout/cycle2"/>
    <dgm:cxn modelId="{6601EBE3-6109-42CE-AEE6-79C35A36CE72}" type="presParOf" srcId="{20897590-D650-4607-A270-A18C5D9F6E99}" destId="{F1748678-A256-494A-A287-6F65F0B35698}" srcOrd="0" destOrd="0" presId="urn:microsoft.com/office/officeart/2005/8/layout/cycle2"/>
    <dgm:cxn modelId="{FCC237F2-8539-4AE5-B880-E79E091EF544}" type="presParOf" srcId="{F68E03AA-D635-4224-9E52-11451377EB7E}" destId="{7E5353D5-406C-49E0-877A-B27575631B04}" srcOrd="6" destOrd="0" presId="urn:microsoft.com/office/officeart/2005/8/layout/cycle2"/>
    <dgm:cxn modelId="{87C12171-F3FD-4A58-984A-9421905C8EEE}" type="presParOf" srcId="{F68E03AA-D635-4224-9E52-11451377EB7E}" destId="{4FE22ACF-41EE-46DD-9754-9BB15E21A2C9}" srcOrd="7" destOrd="0" presId="urn:microsoft.com/office/officeart/2005/8/layout/cycle2"/>
    <dgm:cxn modelId="{0A1111AD-29E4-4579-A4ED-5922F842669D}" type="presParOf" srcId="{4FE22ACF-41EE-46DD-9754-9BB15E21A2C9}" destId="{3B98B92F-892F-4B4C-8908-97B120B0AAEC}" srcOrd="0" destOrd="0" presId="urn:microsoft.com/office/officeart/2005/8/layout/cycle2"/>
    <dgm:cxn modelId="{444DE1FD-E33E-4B37-B57C-6DA684553932}" type="presParOf" srcId="{F68E03AA-D635-4224-9E52-11451377EB7E}" destId="{4FBDB588-F961-4287-B804-AE418A3DB534}" srcOrd="8" destOrd="0" presId="urn:microsoft.com/office/officeart/2005/8/layout/cycle2"/>
    <dgm:cxn modelId="{9FAE1196-D384-4150-A6CE-20A39887D604}" type="presParOf" srcId="{F68E03AA-D635-4224-9E52-11451377EB7E}" destId="{E7667253-AA7E-4B1D-AC25-6B6A3A634B22}" srcOrd="9" destOrd="0" presId="urn:microsoft.com/office/officeart/2005/8/layout/cycle2"/>
    <dgm:cxn modelId="{558FA068-F2FF-427E-8E8D-B2C4BA461B21}" type="presParOf" srcId="{E7667253-AA7E-4B1D-AC25-6B6A3A634B22}" destId="{E01FFF7F-0717-442D-A44B-24E4B180C0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20271"/>
            <a:ext cx="10596281" cy="125057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i="1" u="sng" dirty="0" smtClean="0"/>
              <a:t>ACTIVIDADES ECONÓMICAS Y ESPACIOS GEOGRÁFICOS</a:t>
            </a:r>
            <a:endParaRPr lang="es-ES" sz="4000" b="1" i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4" y="3980329"/>
            <a:ext cx="8915399" cy="2205318"/>
          </a:xfrm>
        </p:spPr>
        <p:txBody>
          <a:bodyPr>
            <a:normAutofit/>
          </a:bodyPr>
          <a:lstStyle/>
          <a:p>
            <a:pPr algn="r"/>
            <a:endParaRPr lang="es-ES" sz="2400" b="1" dirty="0" smtClean="0"/>
          </a:p>
          <a:p>
            <a:pPr algn="r"/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2070847"/>
            <a:ext cx="6575612" cy="46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3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2247" y="624110"/>
            <a:ext cx="9662365" cy="72059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6. TENDENCIAS ACTUALES I (IDEOL.-PRO)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2247" y="1546412"/>
            <a:ext cx="9662365" cy="436481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Generalización del capitalismo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Ideologías neoliberales</a:t>
            </a:r>
            <a:r>
              <a:rPr lang="es-ES" dirty="0" smtClean="0"/>
              <a:t>: liberalización del mercado / Estado es un obstáculo / Establecer leyes / Empresas privadas ( menos salarios y beneficios empresariales)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Ideologías keynesianas</a:t>
            </a:r>
            <a:r>
              <a:rPr lang="es-ES" dirty="0" smtClean="0"/>
              <a:t>: empresas públicas / aumento de salarios / mayor gasto público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Problemas del capitalismo: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Políticos: </a:t>
            </a:r>
            <a:r>
              <a:rPr lang="es-ES" dirty="0" smtClean="0">
                <a:solidFill>
                  <a:schemeClr val="tx1"/>
                </a:solidFill>
              </a:rPr>
              <a:t>grandes empresarios influyen en decisiones del Estado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Económicos: </a:t>
            </a:r>
            <a:r>
              <a:rPr lang="es-ES" dirty="0" smtClean="0">
                <a:solidFill>
                  <a:schemeClr val="tx1"/>
                </a:solidFill>
              </a:rPr>
              <a:t>eliminación de competidores y absoluto control del mercado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Sociales: </a:t>
            </a:r>
            <a:r>
              <a:rPr lang="es-ES" dirty="0" smtClean="0">
                <a:solidFill>
                  <a:schemeClr val="tx1"/>
                </a:solidFill>
              </a:rPr>
              <a:t>grupos sociales más desfavorecidos son grandes perjudicados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Medioambientales: </a:t>
            </a:r>
            <a:r>
              <a:rPr lang="es-ES" dirty="0" smtClean="0">
                <a:solidFill>
                  <a:schemeClr val="tx1"/>
                </a:solidFill>
              </a:rPr>
              <a:t>crecimiento insostenible</a:t>
            </a:r>
          </a:p>
        </p:txBody>
      </p:sp>
    </p:spTree>
    <p:extLst>
      <p:ext uri="{BB962C8B-B14F-4D97-AF65-F5344CB8AC3E}">
        <p14:creationId xmlns:p14="http://schemas.microsoft.com/office/powerpoint/2010/main" val="30175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013" y="624110"/>
            <a:ext cx="9729600" cy="74749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7. </a:t>
            </a:r>
            <a:r>
              <a:rPr lang="es-ES" b="1" dirty="0">
                <a:solidFill>
                  <a:srgbClr val="FF0000"/>
                </a:solidFill>
              </a:rPr>
              <a:t>TENDENCIAS ACTUALES </a:t>
            </a:r>
            <a:r>
              <a:rPr lang="es-ES" b="1" dirty="0" smtClean="0">
                <a:solidFill>
                  <a:srgbClr val="FF0000"/>
                </a:solidFill>
              </a:rPr>
              <a:t>II (GLOB. ECON)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013" y="1479176"/>
            <a:ext cx="9729599" cy="443204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Globalización</a:t>
            </a:r>
            <a:r>
              <a:rPr lang="es-ES" dirty="0" smtClean="0"/>
              <a:t>: (integración de </a:t>
            </a:r>
            <a:r>
              <a:rPr lang="es-ES" dirty="0" err="1" smtClean="0"/>
              <a:t>econ.</a:t>
            </a:r>
            <a:r>
              <a:rPr lang="es-ES" dirty="0" smtClean="0"/>
              <a:t> nacionales en </a:t>
            </a:r>
            <a:r>
              <a:rPr lang="es-ES" dirty="0" err="1" smtClean="0"/>
              <a:t>econ.</a:t>
            </a:r>
            <a:r>
              <a:rPr lang="es-ES" dirty="0" smtClean="0"/>
              <a:t>  de mercado)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Causas</a:t>
            </a:r>
            <a:r>
              <a:rPr lang="es-ES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Progreso</a:t>
            </a:r>
            <a:r>
              <a:rPr lang="es-ES" dirty="0" smtClean="0"/>
              <a:t> de telecomunicaciones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Mejora</a:t>
            </a:r>
            <a:r>
              <a:rPr lang="es-ES" dirty="0" smtClean="0"/>
              <a:t> de los transportes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Generalización</a:t>
            </a:r>
            <a:r>
              <a:rPr lang="es-ES" dirty="0" smtClean="0"/>
              <a:t> del sistema capitalista (</a:t>
            </a:r>
            <a:r>
              <a:rPr lang="es-ES" dirty="0" err="1" smtClean="0"/>
              <a:t>dif</a:t>
            </a:r>
            <a:r>
              <a:rPr lang="es-ES" dirty="0" smtClean="0"/>
              <a:t>. Ideología liberal)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Promotores</a:t>
            </a:r>
            <a:r>
              <a:rPr lang="es-ES" dirty="0" smtClean="0"/>
              <a:t>: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Organizaciones internacionales</a:t>
            </a:r>
            <a:r>
              <a:rPr lang="es-ES" dirty="0" smtClean="0"/>
              <a:t>: (OMC / FMI / G-20), adopción de acuerdos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Multinacionales</a:t>
            </a:r>
            <a:r>
              <a:rPr lang="es-ES" dirty="0" smtClean="0"/>
              <a:t>: estrategias para máximos beneficios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Funcionamiento global de la Economía</a:t>
            </a:r>
            <a:r>
              <a:rPr lang="es-ES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Producción</a:t>
            </a:r>
            <a:r>
              <a:rPr lang="es-ES" dirty="0" smtClean="0"/>
              <a:t> (escala mundial para  ahorrar en producción; empresas en p. pobres)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Intercambios</a:t>
            </a:r>
            <a:r>
              <a:rPr lang="es-ES" dirty="0" smtClean="0"/>
              <a:t> (mercancías, capitales, servicios, tecnología…)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Consumo</a:t>
            </a:r>
            <a:r>
              <a:rPr lang="es-ES" dirty="0" smtClean="0"/>
              <a:t>: publicidad aumenta el consumo de productos.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74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09"/>
            <a:ext cx="5354287" cy="59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9819" y="538945"/>
            <a:ext cx="8911687" cy="128089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3958" y="624110"/>
            <a:ext cx="4185008" cy="60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719" y="624110"/>
            <a:ext cx="9527894" cy="128089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19" y="624110"/>
            <a:ext cx="8296834" cy="5915335"/>
          </a:xfrm>
        </p:spPr>
      </p:pic>
    </p:spTree>
    <p:extLst>
      <p:ext uri="{BB962C8B-B14F-4D97-AF65-F5344CB8AC3E}">
        <p14:creationId xmlns:p14="http://schemas.microsoft.com/office/powerpoint/2010/main" val="254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2" y="624110"/>
            <a:ext cx="9343697" cy="5888476"/>
          </a:xfrm>
        </p:spPr>
      </p:pic>
    </p:spTree>
    <p:extLst>
      <p:ext uri="{BB962C8B-B14F-4D97-AF65-F5344CB8AC3E}">
        <p14:creationId xmlns:p14="http://schemas.microsoft.com/office/powerpoint/2010/main" val="7789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98" y="624110"/>
            <a:ext cx="7775978" cy="5831984"/>
          </a:xfrm>
        </p:spPr>
      </p:pic>
    </p:spTree>
    <p:extLst>
      <p:ext uri="{BB962C8B-B14F-4D97-AF65-F5344CB8AC3E}">
        <p14:creationId xmlns:p14="http://schemas.microsoft.com/office/powerpoint/2010/main" val="33495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825" y="624110"/>
            <a:ext cx="9554788" cy="868514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CONCEPTOS BÁSICOS DE ECONOMÍA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012" y="1492623"/>
            <a:ext cx="9729600" cy="4814047"/>
          </a:xfrm>
        </p:spPr>
        <p:txBody>
          <a:bodyPr/>
          <a:lstStyle/>
          <a:p>
            <a:r>
              <a:rPr lang="es-ES" dirty="0" smtClean="0"/>
              <a:t>IVA / IRPF / IMPUESTO / SEGURIDAD SOCIAL</a:t>
            </a:r>
          </a:p>
          <a:p>
            <a:r>
              <a:rPr lang="es-ES" dirty="0" smtClean="0"/>
              <a:t>Microeconomía / Macroeconomía / Coste de producción</a:t>
            </a:r>
          </a:p>
          <a:p>
            <a:r>
              <a:rPr lang="es-ES" dirty="0" smtClean="0"/>
              <a:t>Salarios / Población Activa / Población Inactiva / Jubilados</a:t>
            </a:r>
          </a:p>
          <a:p>
            <a:r>
              <a:rPr lang="es-ES" dirty="0" smtClean="0"/>
              <a:t>Mercados / Agentes económicos</a:t>
            </a:r>
          </a:p>
          <a:p>
            <a:r>
              <a:rPr lang="es-ES" dirty="0" smtClean="0"/>
              <a:t>Bolsa /Acciones/</a:t>
            </a:r>
          </a:p>
          <a:p>
            <a:r>
              <a:rPr lang="es-ES" dirty="0" smtClean="0"/>
              <a:t>Sociedad Limitada / Sociedad Anónima</a:t>
            </a:r>
          </a:p>
          <a:p>
            <a:r>
              <a:rPr lang="es-ES" dirty="0" smtClean="0"/>
              <a:t>Nómina / Hipoteca / Bancos- Cajas de Ahorros</a:t>
            </a:r>
          </a:p>
          <a:p>
            <a:r>
              <a:rPr lang="es-ES" dirty="0" smtClean="0"/>
              <a:t>Intereses / Préstamo / Seguridad Social</a:t>
            </a:r>
          </a:p>
          <a:p>
            <a:r>
              <a:rPr lang="es-ES" smtClean="0"/>
              <a:t>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62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1" y="624109"/>
            <a:ext cx="6090753" cy="6090753"/>
          </a:xfrm>
        </p:spPr>
      </p:pic>
    </p:spTree>
    <p:extLst>
      <p:ext uri="{BB962C8B-B14F-4D97-AF65-F5344CB8AC3E}">
        <p14:creationId xmlns:p14="http://schemas.microsoft.com/office/powerpoint/2010/main" val="14181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671" y="624110"/>
            <a:ext cx="9769941" cy="128089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624110"/>
            <a:ext cx="9767648" cy="5494302"/>
          </a:xfrm>
        </p:spPr>
      </p:pic>
    </p:spTree>
    <p:extLst>
      <p:ext uri="{BB962C8B-B14F-4D97-AF65-F5344CB8AC3E}">
        <p14:creationId xmlns:p14="http://schemas.microsoft.com/office/powerpoint/2010/main" val="42350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4043"/>
          </a:xfrm>
        </p:spPr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INTRODUCCIÓN</a:t>
            </a:r>
            <a:endParaRPr lang="es-E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76666"/>
              </p:ext>
            </p:extLst>
          </p:nvPr>
        </p:nvGraphicFramePr>
        <p:xfrm>
          <a:off x="1721224" y="1358153"/>
          <a:ext cx="9783388" cy="505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3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" y="328275"/>
            <a:ext cx="11496915" cy="5978396"/>
          </a:xfrm>
        </p:spPr>
      </p:pic>
    </p:spTree>
    <p:extLst>
      <p:ext uri="{BB962C8B-B14F-4D97-AF65-F5344CB8AC3E}">
        <p14:creationId xmlns:p14="http://schemas.microsoft.com/office/powerpoint/2010/main" val="1327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" y="366712"/>
            <a:ext cx="11172686" cy="6276135"/>
          </a:xfrm>
        </p:spPr>
      </p:pic>
    </p:spTree>
    <p:extLst>
      <p:ext uri="{BB962C8B-B14F-4D97-AF65-F5344CB8AC3E}">
        <p14:creationId xmlns:p14="http://schemas.microsoft.com/office/powerpoint/2010/main" val="13193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825" y="624110"/>
            <a:ext cx="9554788" cy="63991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8. ÁREAS GEOECONÓMICAS MUNDIALES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7093" y="1398494"/>
            <a:ext cx="10018059" cy="489473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Focos económicos trad</a:t>
            </a:r>
            <a:r>
              <a:rPr lang="es-ES" dirty="0" smtClean="0">
                <a:solidFill>
                  <a:srgbClr val="FF0000"/>
                </a:solidFill>
              </a:rPr>
              <a:t>i</a:t>
            </a:r>
            <a:r>
              <a:rPr lang="es-ES" b="1" dirty="0" smtClean="0">
                <a:solidFill>
                  <a:srgbClr val="FF0000"/>
                </a:solidFill>
              </a:rPr>
              <a:t>cionales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 smtClean="0">
                <a:solidFill>
                  <a:schemeClr val="tx1"/>
                </a:solidFill>
              </a:rPr>
              <a:t>EE.UU –Canadá / U. Europea / Japón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Capital</a:t>
            </a:r>
            <a:r>
              <a:rPr lang="es-ES" dirty="0" smtClean="0">
                <a:solidFill>
                  <a:schemeClr val="tx1"/>
                </a:solidFill>
              </a:rPr>
              <a:t>: tecnología y ciencia (agricultura mecanizada)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Consumo de bienes elevado</a:t>
            </a:r>
            <a:r>
              <a:rPr lang="es-ES" dirty="0" smtClean="0">
                <a:solidFill>
                  <a:schemeClr val="tx1"/>
                </a:solidFill>
              </a:rPr>
              <a:t>: alto nivel de vida de los habitantes.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Potencias económicas emergentes</a:t>
            </a:r>
            <a:r>
              <a:rPr lang="es-ES" dirty="0" smtClean="0"/>
              <a:t>: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es-ES" dirty="0" smtClean="0"/>
              <a:t>Países subdesarrollados: crecimiento económico. 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es-ES" dirty="0"/>
              <a:t>Mejora de los transportes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Economías atrasadas:</a:t>
            </a:r>
            <a:r>
              <a:rPr lang="es-ES" dirty="0" smtClean="0"/>
              <a:t> </a:t>
            </a:r>
            <a:endParaRPr lang="es-ES" dirty="0"/>
          </a:p>
          <a:p>
            <a:pPr lvl="1">
              <a:buFont typeface="+mj-lt"/>
              <a:buAutoNum type="arabicPeriod"/>
            </a:pPr>
            <a:r>
              <a:rPr lang="es-ES" dirty="0"/>
              <a:t>Organizaciones internacionales: (OMC / FMI / G-20), adopción de acuerdos</a:t>
            </a:r>
          </a:p>
          <a:p>
            <a:pPr lvl="1">
              <a:buFont typeface="+mj-lt"/>
              <a:buAutoNum type="arabicPeriod"/>
            </a:pPr>
            <a:r>
              <a:rPr lang="es-ES" dirty="0"/>
              <a:t>Multinacionales: estrategias para máximos beneficios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1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329" y="624110"/>
            <a:ext cx="9977718" cy="73404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 ACT.  ECONÓMICA: COMPONENTES Y SECTORES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151529" y="1532963"/>
            <a:ext cx="8592671" cy="4787153"/>
          </a:xfrm>
        </p:spPr>
        <p:txBody>
          <a:bodyPr/>
          <a:lstStyle/>
          <a:p>
            <a:r>
              <a:rPr lang="es-ES" u="sng" dirty="0" err="1" smtClean="0"/>
              <a:t>Act</a:t>
            </a:r>
            <a:r>
              <a:rPr lang="es-ES" u="sng" dirty="0" smtClean="0"/>
              <a:t>. Económica</a:t>
            </a:r>
            <a:r>
              <a:rPr lang="es-ES" dirty="0" smtClean="0"/>
              <a:t>: tareas realizadas para obtener bienes que satisfagan sus necesidades. </a:t>
            </a:r>
          </a:p>
          <a:p>
            <a:r>
              <a:rPr lang="es-ES" u="sng" dirty="0" smtClean="0"/>
              <a:t>Tipologías</a:t>
            </a:r>
            <a:r>
              <a:rPr lang="es-ES" dirty="0" smtClean="0"/>
              <a:t>: a) </a:t>
            </a:r>
            <a:r>
              <a:rPr lang="es-ES" b="1" dirty="0" smtClean="0">
                <a:solidFill>
                  <a:srgbClr val="FF0000"/>
                </a:solidFill>
              </a:rPr>
              <a:t>Materiales</a:t>
            </a:r>
            <a:r>
              <a:rPr lang="es-ES" dirty="0" smtClean="0"/>
              <a:t>: alimentos / manufacturas / automóviles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   b) </a:t>
            </a:r>
            <a:r>
              <a:rPr lang="es-ES" b="1" dirty="0" smtClean="0">
                <a:solidFill>
                  <a:srgbClr val="FF0000"/>
                </a:solidFill>
              </a:rPr>
              <a:t>Inmateriales</a:t>
            </a:r>
            <a:r>
              <a:rPr lang="es-ES" dirty="0" smtClean="0"/>
              <a:t> (servicios): educación</a:t>
            </a:r>
          </a:p>
          <a:p>
            <a:r>
              <a:rPr lang="es-ES" u="sng" dirty="0" smtClean="0"/>
              <a:t>Componentes de la actividad económica</a:t>
            </a:r>
            <a:r>
              <a:rPr lang="es-ES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Producción</a:t>
            </a:r>
            <a:r>
              <a:rPr lang="es-ES" dirty="0" smtClean="0"/>
              <a:t>: bienes que proporciona la actividad económica.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Distribución</a:t>
            </a:r>
            <a:r>
              <a:rPr lang="es-ES" dirty="0" smtClean="0"/>
              <a:t>: traslado de producción hasta consumidor y su venta.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Consumo</a:t>
            </a:r>
            <a:r>
              <a:rPr lang="es-ES" dirty="0" smtClean="0"/>
              <a:t>: utilización de bienes obtenidos de la producción</a:t>
            </a:r>
          </a:p>
          <a:p>
            <a:r>
              <a:rPr lang="es-ES" u="sng" dirty="0" smtClean="0"/>
              <a:t>Sectores de la actividad económica: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Primario</a:t>
            </a:r>
            <a:r>
              <a:rPr lang="es-ES" dirty="0" smtClean="0"/>
              <a:t>: obtención de recursos (producción/ distribución/ consumo) 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Secundario</a:t>
            </a:r>
            <a:r>
              <a:rPr lang="es-ES" b="1" dirty="0" smtClean="0"/>
              <a:t>:</a:t>
            </a:r>
            <a:r>
              <a:rPr lang="es-ES" dirty="0" smtClean="0"/>
              <a:t> transformación de recursos (industria / construcción)</a:t>
            </a:r>
          </a:p>
          <a:p>
            <a:pPr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Terciario</a:t>
            </a:r>
            <a:r>
              <a:rPr lang="es-ES" dirty="0" smtClean="0"/>
              <a:t>: servicios (transporte / turismo / enseñanza/ sanidad) </a:t>
            </a:r>
          </a:p>
        </p:txBody>
      </p:sp>
    </p:spTree>
    <p:extLst>
      <p:ext uri="{BB962C8B-B14F-4D97-AF65-F5344CB8AC3E}">
        <p14:creationId xmlns:p14="http://schemas.microsoft.com/office/powerpoint/2010/main" val="16124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83" y="624110"/>
            <a:ext cx="3471830" cy="2347690"/>
          </a:xfrm>
        </p:spPr>
        <p:txBody>
          <a:bodyPr>
            <a:normAutofit/>
          </a:bodyPr>
          <a:lstStyle/>
          <a:p>
            <a:pPr algn="ctr"/>
            <a:r>
              <a:rPr lang="es-ES" sz="3200" i="1" dirty="0" smtClean="0">
                <a:solidFill>
                  <a:srgbClr val="FF0000"/>
                </a:solidFill>
              </a:rPr>
              <a:t>COMPONENTES DE LA ACTIVIDAD ECONÓMICA</a:t>
            </a:r>
            <a:endParaRPr lang="es-ES" sz="3200" i="1" dirty="0">
              <a:solidFill>
                <a:srgbClr val="FF0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70" y="170328"/>
            <a:ext cx="6448612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141" y="624110"/>
            <a:ext cx="9635471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2. AGENTES ECONÓMICOS Y SUS RELACIONES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3647" y="1506070"/>
            <a:ext cx="9890965" cy="4867835"/>
          </a:xfrm>
        </p:spPr>
        <p:txBody>
          <a:bodyPr/>
          <a:lstStyle/>
          <a:p>
            <a:r>
              <a:rPr lang="es-ES" u="sng" dirty="0" smtClean="0"/>
              <a:t>Agentes económicos</a:t>
            </a:r>
            <a:r>
              <a:rPr lang="es-ES" dirty="0" smtClean="0"/>
              <a:t>: familias / empresas / Estado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Empresas</a:t>
            </a:r>
            <a:r>
              <a:rPr lang="es-ES" dirty="0" smtClean="0"/>
              <a:t>: </a:t>
            </a:r>
          </a:p>
          <a:p>
            <a:pPr lvl="2">
              <a:buFont typeface="+mj-lt"/>
              <a:buAutoNum type="arabicPeriod"/>
            </a:pPr>
            <a:r>
              <a:rPr lang="es-ES" sz="1800" b="1" u="sng" dirty="0" smtClean="0"/>
              <a:t>Función</a:t>
            </a:r>
            <a:r>
              <a:rPr lang="es-ES" sz="1800" b="1" dirty="0" smtClean="0"/>
              <a:t>:</a:t>
            </a:r>
            <a:r>
              <a:rPr lang="es-ES" sz="1800" dirty="0" smtClean="0"/>
              <a:t> distribuir y vender</a:t>
            </a:r>
          </a:p>
          <a:p>
            <a:pPr lvl="2">
              <a:buFont typeface="+mj-lt"/>
              <a:buAutoNum type="arabicPeriod"/>
            </a:pPr>
            <a:r>
              <a:rPr lang="es-ES" sz="1800" b="1" u="sng" dirty="0" smtClean="0"/>
              <a:t>Objetivo</a:t>
            </a:r>
            <a:r>
              <a:rPr lang="es-ES" sz="1800" dirty="0" smtClean="0"/>
              <a:t>: obtener beneficios económicos</a:t>
            </a:r>
          </a:p>
          <a:p>
            <a:pPr lvl="2">
              <a:buFont typeface="+mj-lt"/>
              <a:buAutoNum type="arabicPeriod"/>
            </a:pPr>
            <a:r>
              <a:rPr lang="es-ES" sz="1800" b="1" u="sng" dirty="0" smtClean="0"/>
              <a:t>Tipologías</a:t>
            </a:r>
            <a:r>
              <a:rPr lang="es-ES" sz="1800" dirty="0" smtClean="0"/>
              <a:t>: a) tamaño, b) capital, c) Organización social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1800" dirty="0" smtClean="0"/>
              <a:t>-Tamaño: Pequeña (50); Mediana (50-250); Grande, &gt; 250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1800" dirty="0" smtClean="0"/>
              <a:t>-Titularidad: Publica (Estado); Privada; Mixta. </a:t>
            </a:r>
            <a:endParaRPr lang="es-ES" sz="1800" dirty="0"/>
          </a:p>
          <a:p>
            <a:pPr marL="914400" lvl="2" indent="0">
              <a:buNone/>
            </a:pPr>
            <a:r>
              <a:rPr lang="es-ES" sz="1800" dirty="0" smtClean="0"/>
              <a:t>4. </a:t>
            </a:r>
            <a:r>
              <a:rPr lang="es-ES" sz="1800" b="1" dirty="0" smtClean="0"/>
              <a:t>Organización Social: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1800" b="1" dirty="0" smtClean="0"/>
              <a:t>S.A: Sociedad anónima: acciones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1800" b="1" dirty="0" smtClean="0"/>
              <a:t>S.L: Sociedad limitada: numero de socios.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s-ES" sz="1800" b="1" dirty="0" smtClean="0"/>
              <a:t>Cooperativas: socios aportan todo el capital. 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5101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671" y="624110"/>
            <a:ext cx="9769941" cy="66680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 AGENTES </a:t>
            </a:r>
            <a:r>
              <a:rPr lang="es-ES" b="1" dirty="0">
                <a:solidFill>
                  <a:srgbClr val="FF0000"/>
                </a:solidFill>
              </a:rPr>
              <a:t>ECONÓMICOS Y SUS RELACIONES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69140" y="1707776"/>
            <a:ext cx="9762565" cy="4337917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Familias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Gastar</a:t>
            </a:r>
            <a:r>
              <a:rPr lang="es-ES" sz="1800" dirty="0" smtClean="0">
                <a:solidFill>
                  <a:schemeClr val="tx1"/>
                </a:solidFill>
              </a:rPr>
              <a:t> en adquisición de bienes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Venden </a:t>
            </a:r>
            <a:r>
              <a:rPr lang="es-ES" sz="1800" dirty="0" smtClean="0">
                <a:solidFill>
                  <a:schemeClr val="tx1"/>
                </a:solidFill>
              </a:rPr>
              <a:t>su trabajo a empresas públicas y privadas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Obtienen</a:t>
            </a:r>
            <a:r>
              <a:rPr lang="es-ES" sz="1800" dirty="0" smtClean="0">
                <a:solidFill>
                  <a:schemeClr val="tx1"/>
                </a:solidFill>
              </a:rPr>
              <a:t> un salario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Pagan</a:t>
            </a:r>
            <a:r>
              <a:rPr lang="es-ES" sz="1800" dirty="0" smtClean="0">
                <a:solidFill>
                  <a:schemeClr val="tx1"/>
                </a:solidFill>
              </a:rPr>
              <a:t> los bienes e impuestos al Estado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Estado (unidad de producción y consumo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Funciones: </a:t>
            </a:r>
            <a:r>
              <a:rPr lang="es-ES" sz="1800" dirty="0" smtClean="0">
                <a:solidFill>
                  <a:schemeClr val="tx1"/>
                </a:solidFill>
              </a:rPr>
              <a:t>producir bienes y prestar servicios /consumir bienes e. privadas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Objetivo: </a:t>
            </a:r>
            <a:r>
              <a:rPr lang="es-ES" sz="1800" dirty="0" smtClean="0">
                <a:solidFill>
                  <a:schemeClr val="tx1"/>
                </a:solidFill>
              </a:rPr>
              <a:t>conseguir bienestar social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Proporciona: </a:t>
            </a:r>
            <a:r>
              <a:rPr lang="es-ES" sz="1800" dirty="0" smtClean="0">
                <a:solidFill>
                  <a:schemeClr val="tx1"/>
                </a:solidFill>
              </a:rPr>
              <a:t>infraestructuras, ayudas </a:t>
            </a:r>
          </a:p>
          <a:p>
            <a:pPr>
              <a:buFont typeface="+mj-lt"/>
              <a:buAutoNum type="arabicPeriod"/>
            </a:pPr>
            <a:endParaRPr lang="es-ES" b="1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541" y="624110"/>
            <a:ext cx="9864072" cy="97609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3. FAC. DE PROD.  (REC. /CAPITAL / TECNOLOGÍA)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541" y="1452281"/>
            <a:ext cx="9864072" cy="4988859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Recursos Naturales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err="1" smtClean="0">
                <a:solidFill>
                  <a:schemeClr val="tx1"/>
                </a:solidFill>
              </a:rPr>
              <a:t>Def</a:t>
            </a:r>
            <a:r>
              <a:rPr lang="es-ES" sz="1800" dirty="0" smtClean="0">
                <a:solidFill>
                  <a:schemeClr val="tx1"/>
                </a:solidFill>
              </a:rPr>
              <a:t>: elementos naturaleza (agua/ atmósfera / suelo / vegetación) 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Actividades que genera</a:t>
            </a:r>
            <a:r>
              <a:rPr lang="es-ES" sz="1800" dirty="0" smtClean="0">
                <a:solidFill>
                  <a:schemeClr val="tx1"/>
                </a:solidFill>
              </a:rPr>
              <a:t>: agricultura / ganadería / pesca /  minería / p. industrial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Tipología</a:t>
            </a:r>
            <a:r>
              <a:rPr lang="es-ES" sz="1800" dirty="0" smtClean="0">
                <a:solidFill>
                  <a:schemeClr val="tx1"/>
                </a:solidFill>
              </a:rPr>
              <a:t>:  Renovables / No renovables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Problemas</a:t>
            </a:r>
            <a:r>
              <a:rPr lang="es-ES" sz="1800" dirty="0" smtClean="0">
                <a:solidFill>
                  <a:schemeClr val="tx1"/>
                </a:solidFill>
              </a:rPr>
              <a:t>: a) agotamiento y sobreexplotación; b) Conflictos internacionales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Capital 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Físico</a:t>
            </a:r>
            <a:r>
              <a:rPr lang="es-ES" sz="1800" dirty="0" smtClean="0">
                <a:solidFill>
                  <a:schemeClr val="tx1"/>
                </a:solidFill>
              </a:rPr>
              <a:t> (instalaciones- maquinaria)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Financiero</a:t>
            </a:r>
            <a:r>
              <a:rPr lang="es-ES" sz="1800" dirty="0" smtClean="0">
                <a:solidFill>
                  <a:schemeClr val="tx1"/>
                </a:solidFill>
              </a:rPr>
              <a:t> (dinero y créditos)</a:t>
            </a:r>
          </a:p>
          <a:p>
            <a:pPr lvl="1">
              <a:buFont typeface="+mj-lt"/>
              <a:buAutoNum type="arabicPeriod"/>
            </a:pPr>
            <a:r>
              <a:rPr lang="es-ES" sz="1800" b="1" dirty="0" smtClean="0">
                <a:solidFill>
                  <a:schemeClr val="tx1"/>
                </a:solidFill>
              </a:rPr>
              <a:t>Humano</a:t>
            </a:r>
            <a:r>
              <a:rPr lang="es-ES" sz="1800" dirty="0" smtClean="0">
                <a:solidFill>
                  <a:schemeClr val="tx1"/>
                </a:solidFill>
              </a:rPr>
              <a:t>  (capacidad productiva de las personas)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Tecnología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Manual </a:t>
            </a:r>
            <a:r>
              <a:rPr lang="es-ES" dirty="0" smtClean="0">
                <a:solidFill>
                  <a:schemeClr val="tx1"/>
                </a:solidFill>
              </a:rPr>
              <a:t>(personas aportan fuerza)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Automática </a:t>
            </a:r>
            <a:r>
              <a:rPr lang="es-ES" dirty="0" smtClean="0">
                <a:solidFill>
                  <a:schemeClr val="tx1"/>
                </a:solidFill>
              </a:rPr>
              <a:t>(máquinas  manejadas por personas aportan fuerza)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Robotizada </a:t>
            </a:r>
            <a:r>
              <a:rPr lang="es-ES" dirty="0" smtClean="0">
                <a:solidFill>
                  <a:schemeClr val="tx1"/>
                </a:solidFill>
              </a:rPr>
              <a:t>(fuerza y manejo por el robot)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8119" y="624110"/>
            <a:ext cx="9756494" cy="666808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4</a:t>
            </a:r>
            <a:r>
              <a:rPr lang="es-ES" b="1" dirty="0" smtClean="0">
                <a:solidFill>
                  <a:srgbClr val="FF0000"/>
                </a:solidFill>
              </a:rPr>
              <a:t>. </a:t>
            </a:r>
            <a:r>
              <a:rPr lang="es-ES" b="1" dirty="0">
                <a:solidFill>
                  <a:srgbClr val="FF0000"/>
                </a:solidFill>
              </a:rPr>
              <a:t>FAC. DE PROD.  </a:t>
            </a:r>
            <a:r>
              <a:rPr lang="es-ES" b="1" dirty="0" smtClean="0">
                <a:solidFill>
                  <a:srgbClr val="FF0000"/>
                </a:solidFill>
              </a:rPr>
              <a:t>(EL TRABAJO)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8119" y="1492624"/>
            <a:ext cx="9991163" cy="4854388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Trabajo</a:t>
            </a:r>
            <a:r>
              <a:rPr lang="es-ES" dirty="0" smtClean="0"/>
              <a:t>: esfuerzo físico –intelectual (producción de bienes o prestar un servicio)</a:t>
            </a:r>
          </a:p>
          <a:p>
            <a:r>
              <a:rPr lang="es-ES" b="1" dirty="0">
                <a:solidFill>
                  <a:srgbClr val="FF0000"/>
                </a:solidFill>
              </a:rPr>
              <a:t>Situación laboral</a:t>
            </a:r>
            <a:r>
              <a:rPr lang="es-ES" dirty="0"/>
              <a:t>: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Población activa</a:t>
            </a:r>
            <a:r>
              <a:rPr lang="es-ES" dirty="0"/>
              <a:t>: (población en edad de trabajar, activa o en paro)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Población inactiva</a:t>
            </a:r>
            <a:r>
              <a:rPr lang="es-ES" dirty="0"/>
              <a:t>: (no trabaja: niños, jubilados, pensionistas…)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Tasa de actividad</a:t>
            </a:r>
            <a:r>
              <a:rPr lang="es-ES" dirty="0"/>
              <a:t>: % de población activa en relación con personas en edad de trabajar.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Mercado laboral 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Oferta </a:t>
            </a:r>
            <a:r>
              <a:rPr lang="es-ES" dirty="0" smtClean="0">
                <a:solidFill>
                  <a:schemeClr val="tx1"/>
                </a:solidFill>
              </a:rPr>
              <a:t>de trabajo de empresas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Demanda</a:t>
            </a:r>
            <a:r>
              <a:rPr lang="es-ES" dirty="0" smtClean="0">
                <a:solidFill>
                  <a:schemeClr val="tx1"/>
                </a:solidFill>
              </a:rPr>
              <a:t> solicitada por personas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Mayor cualificación</a:t>
            </a:r>
            <a:r>
              <a:rPr lang="es-ES" dirty="0" smtClean="0">
                <a:solidFill>
                  <a:schemeClr val="tx1"/>
                </a:solidFill>
              </a:rPr>
              <a:t>: más salario – mas preparación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Problemas laborales: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Paro: </a:t>
            </a:r>
            <a:r>
              <a:rPr lang="es-ES" dirty="0" smtClean="0">
                <a:solidFill>
                  <a:schemeClr val="tx1"/>
                </a:solidFill>
              </a:rPr>
              <a:t>(desarrollados /subdesarrollados, cualificación, formación laboral…)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Condiciones laborales (</a:t>
            </a:r>
            <a:r>
              <a:rPr lang="es-ES" b="1" dirty="0" err="1" smtClean="0">
                <a:solidFill>
                  <a:schemeClr val="tx1"/>
                </a:solidFill>
              </a:rPr>
              <a:t>legilasción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/convenios/ </a:t>
            </a:r>
          </a:p>
        </p:txBody>
      </p:sp>
    </p:spTree>
    <p:extLst>
      <p:ext uri="{BB962C8B-B14F-4D97-AF65-F5344CB8AC3E}">
        <p14:creationId xmlns:p14="http://schemas.microsoft.com/office/powerpoint/2010/main" val="30285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8459" y="605118"/>
            <a:ext cx="9716153" cy="73958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5. SISTEMAS ECONÓMICOS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8459" y="1586753"/>
            <a:ext cx="9716153" cy="4324469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Definición</a:t>
            </a:r>
            <a:r>
              <a:rPr lang="es-ES" dirty="0" smtClean="0"/>
              <a:t>: formas de organizar </a:t>
            </a:r>
            <a:r>
              <a:rPr lang="es-ES" dirty="0" err="1" smtClean="0"/>
              <a:t>act</a:t>
            </a:r>
            <a:r>
              <a:rPr lang="es-ES" dirty="0" smtClean="0"/>
              <a:t>. económica: qué, cómo, para qué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Capitalista</a:t>
            </a:r>
            <a:r>
              <a:rPr lang="es-ES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Economía  de mercado </a:t>
            </a:r>
            <a:r>
              <a:rPr lang="es-ES" dirty="0" smtClean="0"/>
              <a:t>(oferta y demanda), propiedad privada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Mayor beneficio de empresas </a:t>
            </a:r>
            <a:r>
              <a:rPr lang="es-ES" dirty="0" smtClean="0"/>
              <a:t>/ libre competencia / beneficio individual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Socialista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o planificada</a:t>
            </a:r>
            <a:r>
              <a:rPr lang="es-ES" dirty="0"/>
              <a:t>:</a:t>
            </a:r>
            <a:endParaRPr lang="es-ES" dirty="0" smtClean="0"/>
          </a:p>
          <a:p>
            <a:pPr lvl="1">
              <a:buFont typeface="+mj-lt"/>
              <a:buAutoNum type="arabicPeriod"/>
            </a:pPr>
            <a:r>
              <a:rPr lang="es-ES" b="1" dirty="0" smtClean="0"/>
              <a:t>Regulada por el Estado </a:t>
            </a:r>
            <a:r>
              <a:rPr lang="es-ES" dirty="0" smtClean="0"/>
              <a:t>/ economía planificada (qué, cómo y para qué)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/>
              <a:t>Estado</a:t>
            </a:r>
            <a:r>
              <a:rPr lang="es-ES" dirty="0" smtClean="0"/>
              <a:t>: fija precios - sueldos de trabajadores/ dueño de empresas y medios de producción (Cuba / China / Vietnam/)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Mixto o intervencionista: 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Mercado y Estado</a:t>
            </a:r>
            <a:r>
              <a:rPr lang="es-ES" dirty="0" smtClean="0">
                <a:solidFill>
                  <a:schemeClr val="tx1"/>
                </a:solidFill>
              </a:rPr>
              <a:t>: qué / cómo / para qué producir</a:t>
            </a:r>
          </a:p>
          <a:p>
            <a:pPr lvl="1">
              <a:buFont typeface="+mj-lt"/>
              <a:buAutoNum type="arabicPeriod"/>
            </a:pPr>
            <a:r>
              <a:rPr lang="es-ES" b="1" dirty="0" smtClean="0">
                <a:solidFill>
                  <a:schemeClr val="tx1"/>
                </a:solidFill>
              </a:rPr>
              <a:t>Beneficio individual: </a:t>
            </a:r>
            <a:r>
              <a:rPr lang="es-ES" dirty="0" smtClean="0">
                <a:solidFill>
                  <a:schemeClr val="tx1"/>
                </a:solidFill>
              </a:rPr>
              <a:t>pero redistribuyendo riqueza</a:t>
            </a: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1057</TotalTime>
  <Words>864</Words>
  <Application>Microsoft Office PowerPoint</Application>
  <PresentationFormat>Panorámica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Espiral</vt:lpstr>
      <vt:lpstr>ACTIVIDADES ECONÓMICAS Y ESPACIOS GEOGRÁFICOS</vt:lpstr>
      <vt:lpstr>INTRODUCCIÓN</vt:lpstr>
      <vt:lpstr>1 ACT.  ECONÓMICA: COMPONENTES Y SECTORES</vt:lpstr>
      <vt:lpstr>COMPONENTES DE LA ACTIVIDAD ECONÓMICA</vt:lpstr>
      <vt:lpstr>2. AGENTES ECONÓMICOS Y SUS RELACIONES</vt:lpstr>
      <vt:lpstr>2. AGENTES ECONÓMICOS Y SUS RELACIONES</vt:lpstr>
      <vt:lpstr>3. FAC. DE PROD.  (REC. /CAPITAL / TECNOLOGÍA)</vt:lpstr>
      <vt:lpstr>4. FAC. DE PROD.  (EL TRABAJO)</vt:lpstr>
      <vt:lpstr>5. SISTEMAS ECONÓMICOS </vt:lpstr>
      <vt:lpstr>6. TENDENCIAS ACTUALES I (IDEOL.-PRO)</vt:lpstr>
      <vt:lpstr>7. TENDENCIAS ACTUALES II (GLOB. ECON)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BÁSICOS DE ECONOMÍA</vt:lpstr>
      <vt:lpstr>Presentación de PowerPoint</vt:lpstr>
      <vt:lpstr>Presentación de PowerPoint</vt:lpstr>
      <vt:lpstr>Presentación de PowerPoint</vt:lpstr>
      <vt:lpstr>Presentación de PowerPoint</vt:lpstr>
      <vt:lpstr>8. ÁREAS GEOECONÓMICAS MUNDIALES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San Millán</dc:creator>
  <cp:lastModifiedBy>Carlos San Millán</cp:lastModifiedBy>
  <cp:revision>97</cp:revision>
  <dcterms:created xsi:type="dcterms:W3CDTF">2015-11-24T00:43:02Z</dcterms:created>
  <dcterms:modified xsi:type="dcterms:W3CDTF">2018-09-28T07:37:26Z</dcterms:modified>
</cp:coreProperties>
</file>